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7" r:id="rId6"/>
    <p:sldId id="263" r:id="rId7"/>
    <p:sldId id="260" r:id="rId8"/>
    <p:sldId id="261" r:id="rId9"/>
    <p:sldId id="262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644881-5EFA-40D1-ADCF-CCF411976955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79D9E1-BB75-42D6-9FE0-B3BED9EE4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335C2C-C17C-4F55-8E39-22109B2B9E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44552-00FA-4A71-BB9C-646880D18E6F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BF78B-4B4E-4F01-B1B7-59076E372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0357C-EABB-4C96-981C-1EC3554ABE58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682D8-12D7-4A17-B711-494166AB0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D62C0-DFCF-4188-8BD0-F44306F9877B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72B0D-86AE-49DF-AB93-867B1289E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0ECA0-9C04-4795-9E7E-5E25DAF52629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F7265-71FE-45C3-A1D9-E063A9A3F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C3E64-3F6C-4460-A485-44BC1CD4D1C5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0A245-7E93-49AA-9E74-347525FD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260D0-FB4A-4733-A5F9-25C0A956BFBB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908AE-46BD-4DD0-936A-04B677F68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FE72F-EA81-4632-9C30-6A719C31680A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69E65-D27D-4D00-B5E0-46BB1D1E8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7B1DF-A59B-4BD8-B15C-44A2D3E937D6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0054-4FEA-488E-9D83-D4A670C99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FD7EB-D77C-42B5-82BA-75D30A033697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3BCB7-7A61-4CB2-9788-136D572A9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17E54-1E0E-46B9-A5C2-A7480359BF75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28117-D60E-495B-A7EC-D2B7A9C89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9B5F0-6ADB-453C-9864-227782364F72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63643-FD91-45E7-A167-686588825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4141CD-B668-4C12-96C2-C49BDAF67514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29858A-3B87-41B9-A4A3-0BF160803D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netzpolitik.org/wp-upload/mahnwach2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etzpolitik.org/2009/kommentierte-zensursula-linkliste/" TargetMode="External"/><Relationship Id="rId2" Type="http://schemas.openxmlformats.org/officeDocument/2006/relationships/hyperlink" Target="http://www.spiegel.de/netzwelt/netzpolitik/google-statistik-wie-die-deutschen-zensur-vizeweltmeister-wurden-a-69027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cc.de/censorshi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http://lh5.ggpht.com/_WPMKi5H2_0A/Sjf5Br1_LCI/AAAAAAAABH4/7KL50zjnarE/zensursul_thumb%5B2%5D.png?imgmax=8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600200"/>
            <a:ext cx="63547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81200" y="381000"/>
            <a:ext cx="5334000" cy="95408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accent1"/>
                </a:solidFill>
                <a:latin typeface="+mj-lt"/>
              </a:rPr>
              <a:t>Media: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accent1"/>
                </a:solidFill>
                <a:latin typeface="+mj-lt"/>
              </a:rPr>
              <a:t>German Internet Censorship</a:t>
            </a:r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5638800" y="6324600"/>
            <a:ext cx="3276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accent1"/>
                </a:solidFill>
                <a:latin typeface="Book Antiqua" pitchFamily="18" charset="0"/>
              </a:rPr>
              <a:t>By: Brian Becker</a:t>
            </a:r>
          </a:p>
          <a:p>
            <a:endParaRPr lang="en-US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Culture Photo</a:t>
            </a:r>
            <a:endParaRPr lang="en-US" dirty="0"/>
          </a:p>
        </p:txBody>
      </p:sp>
      <p:pic>
        <p:nvPicPr>
          <p:cNvPr id="25602" name="Content Placeholder 3" descr="Culture Photo (Q.1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371600"/>
            <a:ext cx="8077200" cy="526891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676" y="280901"/>
            <a:ext cx="8117061" cy="112734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638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eaLnBrk="1" hangingPunct="1"/>
            <a:r>
              <a:rPr lang="en-US" sz="2400" smtClean="0"/>
              <a:t>German internet censorship has been around since the 1990’s.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It began to block neo-Nazi and other hate organizations from German computers, and has expanded since.</a:t>
            </a:r>
          </a:p>
        </p:txBody>
      </p:sp>
      <p:sp>
        <p:nvSpPr>
          <p:cNvPr id="16387" name="Rectangle 5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pic>
        <p:nvPicPr>
          <p:cNvPr id="16388" name="Picture 7" descr="censorsh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219325"/>
            <a:ext cx="3335338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676" y="280901"/>
            <a:ext cx="8117061" cy="112734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Government Viewpoint</a:t>
            </a:r>
            <a:endParaRPr lang="en-US" dirty="0"/>
          </a:p>
        </p:txBody>
      </p:sp>
      <p:sp>
        <p:nvSpPr>
          <p:cNvPr id="17413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Both the German Social Democrats, and the German Conservatives are united in their decision of censorship.</a:t>
            </a:r>
          </a:p>
          <a:p>
            <a:endParaRPr lang="en-US" smtClean="0"/>
          </a:p>
          <a:p>
            <a:r>
              <a:rPr lang="en-US" smtClean="0"/>
              <a:t>The decision was made initially to combat child pornography within Germany.</a:t>
            </a:r>
          </a:p>
          <a:p>
            <a:endParaRPr lang="en-US" smtClean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09600" y="16002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676" y="280901"/>
            <a:ext cx="8117061" cy="112734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Public Opinion</a:t>
            </a:r>
            <a:endParaRPr lang="en-US" dirty="0"/>
          </a:p>
        </p:txBody>
      </p:sp>
      <p:sp>
        <p:nvSpPr>
          <p:cNvPr id="18436" name="Rectangle 4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endParaRPr lang="en-US" sz="2400" smtClean="0"/>
          </a:p>
        </p:txBody>
      </p:sp>
      <p:sp>
        <p:nvSpPr>
          <p:cNvPr id="1843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r>
              <a:rPr lang="en-US" sz="2400" smtClean="0"/>
              <a:t>The German public is very much against Internet censorship.</a:t>
            </a:r>
          </a:p>
          <a:p>
            <a:endParaRPr lang="en-US" sz="2400" smtClean="0"/>
          </a:p>
          <a:p>
            <a:r>
              <a:rPr lang="en-US" sz="2400" smtClean="0"/>
              <a:t>The most popular means of protest have  been through the use of picket signs, and petitions.</a:t>
            </a:r>
          </a:p>
        </p:txBody>
      </p:sp>
      <p:pic>
        <p:nvPicPr>
          <p:cNvPr id="18439" name="Picture 7" descr="Internet rights 432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427355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</a:rPr>
              <a:t>Public Opinion (Cont.)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Instead of investing the time and resources into removing the harmful content from the internet, the government is choosing to block and censor.</a:t>
            </a:r>
          </a:p>
          <a:p>
            <a:endParaRPr lang="en-US" smtClean="0"/>
          </a:p>
          <a:p>
            <a:r>
              <a:rPr lang="en-US" smtClean="0"/>
              <a:t>Many fear that once this pattern takes hold, the government will be able to censor any material they deem “harmful” to the population.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/>
              </a:rPr>
              <a:t>Public Success </a:t>
            </a:r>
          </a:p>
        </p:txBody>
      </p:sp>
      <p:sp>
        <p:nvSpPr>
          <p:cNvPr id="19461" name="Rectangle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The German public has had limited success with protesting this issue. </a:t>
            </a:r>
          </a:p>
          <a:p>
            <a:r>
              <a:rPr lang="en-US" smtClean="0"/>
              <a:t>Their e-petition which was sent to the government had over 130,000 signatures in a period of six weeks, making it the biggest and most successful petition in German history.</a:t>
            </a:r>
          </a:p>
          <a:p>
            <a:endParaRPr lang="en-US" smtClean="0"/>
          </a:p>
        </p:txBody>
      </p:sp>
      <p:pic>
        <p:nvPicPr>
          <p:cNvPr id="19463" name="Picture 7" descr="mahnwach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343400"/>
            <a:ext cx="6400800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676" y="280901"/>
            <a:ext cx="8117061" cy="112734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22532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69925" indent="-533400">
              <a:buFont typeface="Wingdings 2" pitchFamily="18" charset="2"/>
              <a:buAutoNum type="arabicPeriod"/>
            </a:pPr>
            <a:r>
              <a:rPr lang="en-US" smtClean="0"/>
              <a:t>How many people signed the e-petition against internet censorship?</a:t>
            </a:r>
          </a:p>
          <a:p>
            <a:pPr marL="669925" indent="-533400">
              <a:buFont typeface="Wingdings 2" pitchFamily="18" charset="2"/>
              <a:buAutoNum type="arabicPeriod"/>
            </a:pPr>
            <a:endParaRPr lang="en-US" smtClean="0"/>
          </a:p>
          <a:p>
            <a:pPr marL="669925" indent="-533400">
              <a:buFont typeface="Wingdings 2" pitchFamily="18" charset="2"/>
              <a:buAutoNum type="arabicPeriod"/>
            </a:pPr>
            <a:r>
              <a:rPr lang="en-US" smtClean="0"/>
              <a:t>What was the initial reason for the creation of the internet censorship policy?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676" y="280901"/>
            <a:ext cx="8117061" cy="112734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23556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69925" indent="-533400">
              <a:buFont typeface="Wingdings 2" pitchFamily="18" charset="2"/>
              <a:buAutoNum type="arabicPeriod"/>
            </a:pPr>
            <a:r>
              <a:rPr lang="en-US" smtClean="0"/>
              <a:t>130,000 people</a:t>
            </a:r>
          </a:p>
          <a:p>
            <a:pPr marL="669925" indent="-533400">
              <a:buFont typeface="Wingdings 2" pitchFamily="18" charset="2"/>
              <a:buAutoNum type="arabicPeriod"/>
            </a:pPr>
            <a:endParaRPr lang="en-US" smtClean="0"/>
          </a:p>
          <a:p>
            <a:pPr marL="669925" indent="-533400">
              <a:buFont typeface="Wingdings 2" pitchFamily="18" charset="2"/>
              <a:buAutoNum type="arabicPeriod"/>
            </a:pPr>
            <a:endParaRPr lang="en-US" smtClean="0"/>
          </a:p>
          <a:p>
            <a:pPr marL="669925" indent="-533400">
              <a:buFont typeface="Wingdings 2" pitchFamily="18" charset="2"/>
              <a:buAutoNum type="arabicPeriod"/>
            </a:pPr>
            <a:r>
              <a:rPr lang="en-US" smtClean="0"/>
              <a:t>Child Pornography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676" y="280901"/>
            <a:ext cx="8117061" cy="112734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24580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69925" indent="-533400">
              <a:lnSpc>
                <a:spcPct val="90000"/>
              </a:lnSpc>
            </a:pPr>
            <a:r>
              <a:rPr lang="en-US" sz="2000" smtClean="0">
                <a:hlinkClick r:id="rId2"/>
              </a:rPr>
              <a:t>http://www.spiegel.de/netzwelt/netzpolitik/google-statistik-wie-die-deutschen-zensur-vizeweltmeister-wurden-a-690278.html</a:t>
            </a:r>
            <a:endParaRPr lang="en-US" sz="2000" smtClean="0"/>
          </a:p>
          <a:p>
            <a:pPr marL="669925" indent="-533400">
              <a:lnSpc>
                <a:spcPct val="90000"/>
              </a:lnSpc>
            </a:pPr>
            <a:r>
              <a:rPr lang="en-US" sz="2000" smtClean="0">
                <a:hlinkClick r:id="rId3"/>
              </a:rPr>
              <a:t>http://netzpolitik.org/2009/kommentierte-zensursula-linkliste/</a:t>
            </a:r>
            <a:endParaRPr lang="en-US" sz="2000" smtClean="0"/>
          </a:p>
          <a:p>
            <a:pPr marL="669925" indent="-533400">
              <a:lnSpc>
                <a:spcPct val="90000"/>
              </a:lnSpc>
            </a:pPr>
            <a:r>
              <a:rPr lang="en-US" sz="2000" smtClean="0">
                <a:hlinkClick r:id="rId4"/>
              </a:rPr>
              <a:t>http://www.ccc.de/censorship/</a:t>
            </a:r>
            <a:endParaRPr lang="en-US" sz="2000" smtClean="0"/>
          </a:p>
          <a:p>
            <a:pPr marL="669925" indent="-533400">
              <a:lnSpc>
                <a:spcPct val="90000"/>
              </a:lnSpc>
            </a:pPr>
            <a:r>
              <a:rPr lang="en-US" sz="2000" smtClean="0">
                <a:solidFill>
                  <a:schemeClr val="hlink"/>
                </a:solidFill>
              </a:rPr>
              <a:t>http://www.google.com/imgres?imgurl=http://www.globalpost.com/sites/default/files/imagecache/gp3_slideshow_large/internet_rights_432012.jpg&amp;imgrefurl=http://www.globalpost.com/photo/5699041/internet-rights-432012&amp;usg=__czYAGV9gwLD-ggcpFLx2G2MpzA8=&amp;h=433&amp;w=650&amp;sz=51&amp;hl=en&amp;start=20&amp;zoom=1&amp;tbnid=MTCeNMVNBPRvvM:&amp;tbnh=91&amp;tbnw=137&amp;ei=BWsyUJbJB-es6QHq4oHYDg&amp;prev=/search%3Fq%3Dgerman%2Binternet%2Bcensorship%26hl%3Den%26safe%3Dactive%26gbv%3D2%26tbm%3Disch&amp;itbs=1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216</Words>
  <Application>Microsoft Office PowerPoint</Application>
  <PresentationFormat>On-screen Show (4:3)</PresentationFormat>
  <Paragraphs>31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Apex</vt:lpstr>
      <vt:lpstr>Apex</vt:lpstr>
      <vt:lpstr>Slide 1</vt:lpstr>
      <vt:lpstr>Slide 2</vt:lpstr>
      <vt:lpstr>Slide 3</vt:lpstr>
      <vt:lpstr>Slide 4</vt:lpstr>
      <vt:lpstr>Public Opinion (Cont.)</vt:lpstr>
      <vt:lpstr>Public Success 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</dc:creator>
  <cp:lastModifiedBy>SCSadmin</cp:lastModifiedBy>
  <cp:revision>12</cp:revision>
  <dcterms:created xsi:type="dcterms:W3CDTF">2012-05-25T22:12:45Z</dcterms:created>
  <dcterms:modified xsi:type="dcterms:W3CDTF">2012-08-20T17:14:33Z</dcterms:modified>
</cp:coreProperties>
</file>